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40"/>
  </p:notesMasterIdLst>
  <p:sldIdLst>
    <p:sldId id="256" r:id="rId2"/>
    <p:sldId id="282" r:id="rId3"/>
    <p:sldId id="257" r:id="rId4"/>
    <p:sldId id="293" r:id="rId5"/>
    <p:sldId id="258" r:id="rId6"/>
    <p:sldId id="274" r:id="rId7"/>
    <p:sldId id="259" r:id="rId8"/>
    <p:sldId id="260" r:id="rId9"/>
    <p:sldId id="261" r:id="rId10"/>
    <p:sldId id="262" r:id="rId11"/>
    <p:sldId id="280" r:id="rId12"/>
    <p:sldId id="281" r:id="rId13"/>
    <p:sldId id="263" r:id="rId14"/>
    <p:sldId id="264" r:id="rId15"/>
    <p:sldId id="275" r:id="rId16"/>
    <p:sldId id="276" r:id="rId17"/>
    <p:sldId id="277" r:id="rId18"/>
    <p:sldId id="279" r:id="rId19"/>
    <p:sldId id="278" r:id="rId20"/>
    <p:sldId id="265" r:id="rId21"/>
    <p:sldId id="283" r:id="rId22"/>
    <p:sldId id="292" r:id="rId23"/>
    <p:sldId id="266" r:id="rId24"/>
    <p:sldId id="267" r:id="rId25"/>
    <p:sldId id="268" r:id="rId26"/>
    <p:sldId id="270" r:id="rId27"/>
    <p:sldId id="289" r:id="rId28"/>
    <p:sldId id="290" r:id="rId29"/>
    <p:sldId id="269" r:id="rId30"/>
    <p:sldId id="271" r:id="rId31"/>
    <p:sldId id="291" r:id="rId32"/>
    <p:sldId id="272" r:id="rId33"/>
    <p:sldId id="288" r:id="rId34"/>
    <p:sldId id="284" r:id="rId35"/>
    <p:sldId id="29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-60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1F2F-EA6E-4275-BBC8-45D21FC5C5A7}" type="datetimeFigureOut">
              <a:rPr lang="en-US" smtClean="0"/>
              <a:t>4/25/15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45AD-F591-456F-A7C0-FBA7A62E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4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Is there an alternative treatment for the liver disease?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Can the patient survive the operation and postoperative period?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Are there other comorbid conditions that severely limit patient survival, making transplantation inappropriate?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Can the patient comply with the complex medical regimen required after transplantation?</a:t>
            </a:r>
          </a:p>
          <a:p>
            <a:r>
              <a:rPr lang="en-US" dirty="0" smtClean="0"/>
              <a:t>5.</a:t>
            </a:r>
          </a:p>
          <a:p>
            <a:r>
              <a:rPr lang="en-US" dirty="0" smtClean="0"/>
              <a:t>Is the recurrence rate of the disease in the transplanted liver acceptable?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45AD-F591-456F-A7C0-FBA7A62ECB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5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45AD-F591-456F-A7C0-FBA7A62ECB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7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05CE48-D247-B548-9E64-86A3EAADE1CC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62D7F8F-D05E-F149-841F-BD5A61B10C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Liver Transplantation for PSC Patients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562599"/>
            <a:ext cx="4038600" cy="129540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A Transplant Surgeon’s </a:t>
            </a:r>
            <a:r>
              <a:rPr lang="en-US" sz="2000" dirty="0" smtClean="0"/>
              <a:t>Perspective</a:t>
            </a:r>
          </a:p>
          <a:p>
            <a:r>
              <a:rPr lang="en-US" sz="2000" dirty="0"/>
              <a:t>Tiffany Anthony, MD</a:t>
            </a:r>
          </a:p>
          <a:p>
            <a:r>
              <a:rPr lang="en-US" sz="2000" dirty="0" smtClean="0"/>
              <a:t>Annette C. and Harol</a:t>
            </a:r>
            <a:r>
              <a:rPr lang="en-US" sz="2000" dirty="0" smtClean="0"/>
              <a:t>d C. Simmons Transplant Institute</a:t>
            </a:r>
          </a:p>
          <a:p>
            <a:r>
              <a:rPr lang="en-US" sz="2000" dirty="0" smtClean="0"/>
              <a:t>Baylor University Medical Center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logo 3 - rotato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2" y="4511258"/>
            <a:ext cx="3746026" cy="21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5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 Indications for Transplant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Considerations for PSC patients</a:t>
            </a:r>
          </a:p>
          <a:p>
            <a:pPr lvl="1"/>
            <a:r>
              <a:rPr lang="en-US" dirty="0" smtClean="0"/>
              <a:t>Cholangitis: RRB Points</a:t>
            </a:r>
            <a:endParaRPr lang="en-US" dirty="0" smtClean="0"/>
          </a:p>
          <a:p>
            <a:pPr lvl="1"/>
            <a:r>
              <a:rPr lang="en-US" dirty="0" err="1" smtClean="0"/>
              <a:t>Pruritis</a:t>
            </a:r>
            <a:r>
              <a:rPr lang="en-US" dirty="0" smtClean="0"/>
              <a:t>:  RRB Points</a:t>
            </a:r>
            <a:endParaRPr lang="en-US" dirty="0" smtClean="0"/>
          </a:p>
          <a:p>
            <a:pPr lvl="1"/>
            <a:r>
              <a:rPr lang="en-US" dirty="0" err="1" smtClean="0"/>
              <a:t>Cholangiocarcinoma</a:t>
            </a:r>
            <a:endParaRPr lang="en-US" dirty="0"/>
          </a:p>
        </p:txBody>
      </p:sp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9" y="3602077"/>
            <a:ext cx="3018229" cy="2964426"/>
          </a:xfrm>
          <a:prstGeom prst="rect">
            <a:avLst/>
          </a:prstGeom>
        </p:spPr>
      </p:pic>
      <p:pic>
        <p:nvPicPr>
          <p:cNvPr id="5" name="Picture 4" descr="200711131434_46780_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01" y="3359677"/>
            <a:ext cx="3601330" cy="32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0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Indications for Transplant Listing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ERCP/PTC: Two different ways to stent the bile duct.</a:t>
            </a:r>
            <a:endParaRPr lang="en-US" dirty="0"/>
          </a:p>
        </p:txBody>
      </p:sp>
      <p:pic>
        <p:nvPicPr>
          <p:cNvPr id="1026" name="Picture 2" descr="C:\Users\P20419\Desktop\ERCP_Roent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37" y="2754648"/>
            <a:ext cx="3934325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20419\Desktop\ERCP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" y="2833604"/>
            <a:ext cx="4030579" cy="31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242" y="6340642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0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 Indications for Transplant Listing</a:t>
            </a:r>
          </a:p>
        </p:txBody>
      </p:sp>
      <p:pic>
        <p:nvPicPr>
          <p:cNvPr id="2050" name="Picture 2" descr="C:\Users\P20419\Desktop\PT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7" y="1946523"/>
            <a:ext cx="3810001" cy="41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20419\Desktop\P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07" y="2153652"/>
            <a:ext cx="3886201" cy="39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6906" y="62919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4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Transplant Listing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Liver Transplant Evaluation</a:t>
            </a:r>
          </a:p>
          <a:p>
            <a:pPr lvl="1"/>
            <a:r>
              <a:rPr lang="en-US" dirty="0" smtClean="0"/>
              <a:t>Risk-Benefit </a:t>
            </a:r>
            <a:r>
              <a:rPr lang="en-US" dirty="0" smtClean="0"/>
              <a:t>Ratio</a:t>
            </a:r>
          </a:p>
          <a:p>
            <a:pPr lvl="1"/>
            <a:r>
              <a:rPr lang="en-US" dirty="0" smtClean="0"/>
              <a:t>Contraindications to Liver Transplant</a:t>
            </a:r>
            <a:endParaRPr lang="en-US" dirty="0" smtClean="0"/>
          </a:p>
          <a:p>
            <a:r>
              <a:rPr lang="en-US" dirty="0" smtClean="0"/>
              <a:t>MELD Score:  Total Bilirubin</a:t>
            </a:r>
          </a:p>
          <a:p>
            <a:pPr lvl="1"/>
            <a:r>
              <a:rPr lang="en-US" dirty="0" smtClean="0"/>
              <a:t>INR</a:t>
            </a:r>
          </a:p>
          <a:p>
            <a:pPr lvl="1"/>
            <a:r>
              <a:rPr lang="en-US" dirty="0" err="1" smtClean="0"/>
              <a:t>Creatinine</a:t>
            </a:r>
            <a:endParaRPr lang="en-US" dirty="0" smtClean="0"/>
          </a:p>
          <a:p>
            <a:pPr lvl="1"/>
            <a:r>
              <a:rPr lang="en-US" dirty="0" smtClean="0"/>
              <a:t>Total Bilirubin</a:t>
            </a:r>
          </a:p>
          <a:p>
            <a:r>
              <a:rPr lang="en-US" dirty="0"/>
              <a:t>PSC </a:t>
            </a:r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Options</a:t>
            </a:r>
            <a:endParaRPr lang="en-US" dirty="0" smtClean="0"/>
          </a:p>
          <a:p>
            <a:r>
              <a:rPr lang="en-US" dirty="0" smtClean="0"/>
              <a:t>The Wait</a:t>
            </a:r>
          </a:p>
          <a:p>
            <a:r>
              <a:rPr lang="en-US" dirty="0" smtClean="0"/>
              <a:t>Alternative to </a:t>
            </a:r>
            <a:r>
              <a:rPr lang="en-US" dirty="0" smtClean="0"/>
              <a:t>Deceased Donor</a:t>
            </a:r>
            <a:r>
              <a:rPr lang="en-US" dirty="0" smtClean="0"/>
              <a:t> </a:t>
            </a:r>
            <a:r>
              <a:rPr lang="en-US" dirty="0" smtClean="0"/>
              <a:t>Transplant/The Wait List</a:t>
            </a:r>
          </a:p>
          <a:p>
            <a:pPr lvl="1"/>
            <a:r>
              <a:rPr lang="en-US" dirty="0" smtClean="0"/>
              <a:t>Living Donor Liver Transplan</a:t>
            </a:r>
            <a:r>
              <a:rPr lang="en-US" dirty="0"/>
              <a:t>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stimated-3-month-survival-curve-based-on-meld-score.jp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33" y="2443400"/>
            <a:ext cx="4646387" cy="26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7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Donor Selection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63250"/>
            <a:ext cx="7556313" cy="5127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Types of Liver Donors</a:t>
            </a:r>
          </a:p>
          <a:p>
            <a:pPr lvl="1"/>
            <a:r>
              <a:rPr lang="en-US" dirty="0" smtClean="0"/>
              <a:t>Brain Dead Donors-5%</a:t>
            </a:r>
          </a:p>
          <a:p>
            <a:pPr lvl="1"/>
            <a:r>
              <a:rPr lang="en-US" dirty="0" smtClean="0"/>
              <a:t>DCD (Donor After Cardiac Death)-95%</a:t>
            </a:r>
          </a:p>
          <a:p>
            <a:pPr lvl="1"/>
            <a:r>
              <a:rPr lang="en-US" dirty="0" smtClean="0"/>
              <a:t>Living Donor </a:t>
            </a:r>
          </a:p>
          <a:p>
            <a:r>
              <a:rPr lang="en-US" dirty="0" smtClean="0"/>
              <a:t>Donor Selection Criteria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Medical History</a:t>
            </a:r>
          </a:p>
          <a:p>
            <a:pPr lvl="1"/>
            <a:r>
              <a:rPr lang="en-US" dirty="0" smtClean="0"/>
              <a:t>BMI</a:t>
            </a:r>
          </a:p>
          <a:p>
            <a:pPr lvl="1"/>
            <a:r>
              <a:rPr lang="en-US" dirty="0" smtClean="0"/>
              <a:t>Laboratory Values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CDC High Risk</a:t>
            </a:r>
          </a:p>
          <a:p>
            <a:pPr lvl="1"/>
            <a:r>
              <a:rPr lang="en-US" dirty="0" smtClean="0"/>
              <a:t>What does the Transplant Surgeon think about the liver about the liver on visualization?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2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Donor Selection-Visualization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Liver</a:t>
            </a:r>
            <a:endParaRPr lang="en-US" dirty="0"/>
          </a:p>
        </p:txBody>
      </p:sp>
      <p:pic>
        <p:nvPicPr>
          <p:cNvPr id="4" name="Picture 3" descr="LIVER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55" y="2779782"/>
            <a:ext cx="640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Donor Selection-Visualization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Cirrhotic Liver</a:t>
            </a:r>
            <a:endParaRPr lang="en-US" dirty="0"/>
          </a:p>
        </p:txBody>
      </p:sp>
      <p:pic>
        <p:nvPicPr>
          <p:cNvPr id="5" name="Picture 4" descr="LIVER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62" y="2658398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89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Donor Selection-Visualization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Steatotic</a:t>
            </a:r>
            <a:r>
              <a:rPr lang="en-US" dirty="0" smtClean="0"/>
              <a:t> “Fatty” Liver</a:t>
            </a:r>
            <a:endParaRPr lang="en-US" dirty="0"/>
          </a:p>
        </p:txBody>
      </p:sp>
      <p:pic>
        <p:nvPicPr>
          <p:cNvPr id="4" name="Picture 3" descr="etohgros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765425"/>
            <a:ext cx="4660900" cy="313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2765425"/>
            <a:ext cx="4098925" cy="31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Donor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Fatty Liver:  Pathology</a:t>
            </a:r>
            <a:endParaRPr lang="en-US" dirty="0"/>
          </a:p>
        </p:txBody>
      </p:sp>
      <p:pic>
        <p:nvPicPr>
          <p:cNvPr id="4" name="Picture 3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60" y="2872154"/>
            <a:ext cx="3618332" cy="3547086"/>
          </a:xfrm>
          <a:prstGeom prst="rect">
            <a:avLst/>
          </a:prstGeom>
        </p:spPr>
      </p:pic>
      <p:pic>
        <p:nvPicPr>
          <p:cNvPr id="6" name="Picture 5" descr="hy01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2872154"/>
            <a:ext cx="3946769" cy="3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3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Liver Offers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755350"/>
            <a:ext cx="7556313" cy="4370814"/>
          </a:xfrm>
        </p:spPr>
        <p:txBody>
          <a:bodyPr/>
          <a:lstStyle/>
          <a:p>
            <a:r>
              <a:rPr lang="en-US" dirty="0" smtClean="0"/>
              <a:t>OPO:  Organ Procure Organization</a:t>
            </a:r>
            <a:endParaRPr lang="en-US" dirty="0"/>
          </a:p>
        </p:txBody>
      </p:sp>
      <p:pic>
        <p:nvPicPr>
          <p:cNvPr id="6" name="Picture 5" descr="kb_2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88" y="2381503"/>
            <a:ext cx="6555106" cy="40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8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The Journey to and Through Liver Transplant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151147" cy="45613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Recipient Selection</a:t>
            </a:r>
          </a:p>
          <a:p>
            <a:r>
              <a:rPr lang="en-US" dirty="0" smtClean="0"/>
              <a:t>Transplant Listing</a:t>
            </a:r>
          </a:p>
          <a:p>
            <a:r>
              <a:rPr lang="en-US" dirty="0" smtClean="0"/>
              <a:t>Donor Selection</a:t>
            </a:r>
          </a:p>
          <a:p>
            <a:r>
              <a:rPr lang="en-US" dirty="0" smtClean="0"/>
              <a:t>Liver Offers</a:t>
            </a:r>
          </a:p>
          <a:p>
            <a:r>
              <a:rPr lang="en-US" dirty="0" smtClean="0"/>
              <a:t>THE LIVER TRANSPLANT EVENT</a:t>
            </a:r>
          </a:p>
          <a:p>
            <a:r>
              <a:rPr lang="en-US" dirty="0" smtClean="0"/>
              <a:t>Post-Op Recovery</a:t>
            </a:r>
          </a:p>
          <a:p>
            <a:r>
              <a:rPr lang="en-US" dirty="0" smtClean="0"/>
              <a:t>Post-Op Complications</a:t>
            </a:r>
          </a:p>
          <a:p>
            <a:r>
              <a:rPr lang="en-US" dirty="0" smtClean="0"/>
              <a:t>Long Term Complications</a:t>
            </a:r>
          </a:p>
          <a:p>
            <a:r>
              <a:rPr lang="en-US" dirty="0" smtClean="0"/>
              <a:t>Outcomes/Survival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Liver Offers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15554"/>
            <a:ext cx="7556313" cy="4210609"/>
          </a:xfrm>
        </p:spPr>
        <p:txBody>
          <a:bodyPr/>
          <a:lstStyle/>
          <a:p>
            <a:r>
              <a:rPr lang="en-US" dirty="0" err="1" smtClean="0"/>
              <a:t>DonorNet</a:t>
            </a:r>
            <a:r>
              <a:rPr lang="en-US" dirty="0" smtClean="0"/>
              <a:t>:  Electronic Notification</a:t>
            </a:r>
          </a:p>
          <a:p>
            <a:r>
              <a:rPr lang="en-US" dirty="0" smtClean="0"/>
              <a:t>Review Donor information in </a:t>
            </a:r>
            <a:r>
              <a:rPr lang="en-US" dirty="0" err="1" smtClean="0"/>
              <a:t>DonorNet</a:t>
            </a:r>
            <a:endParaRPr lang="en-US" dirty="0" smtClean="0"/>
          </a:p>
          <a:p>
            <a:r>
              <a:rPr lang="en-US" dirty="0" smtClean="0"/>
              <a:t>Liver Biopsy</a:t>
            </a:r>
          </a:p>
          <a:p>
            <a:r>
              <a:rPr lang="en-US" dirty="0" smtClean="0"/>
              <a:t>Imaging</a:t>
            </a:r>
          </a:p>
          <a:p>
            <a:r>
              <a:rPr lang="en-US" dirty="0" smtClean="0"/>
              <a:t>Coordination of Donor OR time with OPO, other Transplant Centers and Aviation company</a:t>
            </a:r>
          </a:p>
          <a:p>
            <a:r>
              <a:rPr lang="en-US" dirty="0" smtClean="0"/>
              <a:t>Procurement</a:t>
            </a:r>
          </a:p>
          <a:p>
            <a:r>
              <a:rPr lang="en-US" dirty="0" smtClean="0"/>
              <a:t>Transplant OR 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2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Procurement</a:t>
            </a:r>
            <a:endParaRPr lang="en-US" dirty="0"/>
          </a:p>
        </p:txBody>
      </p:sp>
      <p:pic>
        <p:nvPicPr>
          <p:cNvPr id="4" name="Picture 3" descr="10671258_10152779582269390_255028817602781164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" y="2186201"/>
            <a:ext cx="4340888" cy="4527123"/>
          </a:xfrm>
          <a:prstGeom prst="rect">
            <a:avLst/>
          </a:prstGeom>
        </p:spPr>
      </p:pic>
      <p:pic>
        <p:nvPicPr>
          <p:cNvPr id="5" name="Picture 4" descr="10671370_10102962677946680_6393988200446157134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76" y="2186201"/>
            <a:ext cx="4051496" cy="45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7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 THE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Incisions</a:t>
            </a:r>
            <a:endParaRPr lang="en-US" dirty="0"/>
          </a:p>
        </p:txBody>
      </p:sp>
      <p:pic>
        <p:nvPicPr>
          <p:cNvPr id="4" name="Picture 3" descr="india_liver_transplant_incision_Li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2539852"/>
            <a:ext cx="3890646" cy="3586311"/>
          </a:xfrm>
          <a:prstGeom prst="rect">
            <a:avLst/>
          </a:prstGeom>
        </p:spPr>
      </p:pic>
      <p:pic>
        <p:nvPicPr>
          <p:cNvPr id="5" name="Picture 4" descr="normal-external-abdomen -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86" y="2539851"/>
            <a:ext cx="4324447" cy="3393411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980719" y="4082348"/>
            <a:ext cx="1752433" cy="724079"/>
          </a:xfrm>
          <a:custGeom>
            <a:avLst/>
            <a:gdLst>
              <a:gd name="connsiteX0" fmla="*/ 0 w 1752433"/>
              <a:gd name="connsiteY0" fmla="*/ 724079 h 724079"/>
              <a:gd name="connsiteX1" fmla="*/ 884255 w 1752433"/>
              <a:gd name="connsiteY1" fmla="*/ 704 h 724079"/>
              <a:gd name="connsiteX2" fmla="*/ 1752433 w 1752433"/>
              <a:gd name="connsiteY2" fmla="*/ 579404 h 72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433" h="724079">
                <a:moveTo>
                  <a:pt x="0" y="724079"/>
                </a:moveTo>
                <a:cubicBezTo>
                  <a:pt x="296091" y="374447"/>
                  <a:pt x="592183" y="24816"/>
                  <a:pt x="884255" y="704"/>
                </a:cubicBezTo>
                <a:cubicBezTo>
                  <a:pt x="1176327" y="-23408"/>
                  <a:pt x="1752433" y="579404"/>
                  <a:pt x="1752433" y="57940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>
          <a:xfrm flipH="1">
            <a:off x="1864974" y="3279301"/>
            <a:ext cx="64310" cy="803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97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THE OPERATION</a:t>
            </a:r>
            <a:endParaRPr lang="en-US" dirty="0"/>
          </a:p>
        </p:txBody>
      </p:sp>
      <p:pic>
        <p:nvPicPr>
          <p:cNvPr id="6" name="Content Placeholder 4" descr="http://blog.itechtalk.com/wp-content/2010/02/liv.jpg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46" y="1805094"/>
            <a:ext cx="609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72636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THE OPERATION</a:t>
            </a:r>
            <a:endParaRPr lang="en-US" dirty="0"/>
          </a:p>
        </p:txBody>
      </p:sp>
      <p:pic>
        <p:nvPicPr>
          <p:cNvPr id="4" name="Picture 3" descr="Figure 4a. Roux-en-Y Choledochojejunostomy used to reconstruct the biliary syste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89" y="1600200"/>
            <a:ext cx="6467204" cy="495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76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Post Op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ICU Stay</a:t>
            </a:r>
          </a:p>
          <a:p>
            <a:pPr lvl="1"/>
            <a:r>
              <a:rPr lang="en-US" dirty="0" smtClean="0"/>
              <a:t>What to expect in the first 24-48 hours.</a:t>
            </a:r>
          </a:p>
          <a:p>
            <a:r>
              <a:rPr lang="en-US" dirty="0" smtClean="0"/>
              <a:t>Regular Ward Stay</a:t>
            </a:r>
          </a:p>
          <a:p>
            <a:pPr lvl="1"/>
            <a:r>
              <a:rPr lang="en-US" dirty="0" smtClean="0"/>
              <a:t>What to expect the next 5-10 days after ICU stay</a:t>
            </a:r>
          </a:p>
          <a:p>
            <a:r>
              <a:rPr lang="en-US" dirty="0" smtClean="0"/>
              <a:t>Post-Op Clinic</a:t>
            </a:r>
          </a:p>
          <a:p>
            <a:pPr lvl="1"/>
            <a:r>
              <a:rPr lang="en-US" dirty="0" smtClean="0"/>
              <a:t>Twice Weekly </a:t>
            </a:r>
            <a:r>
              <a:rPr lang="en-US" dirty="0" err="1" smtClean="0"/>
              <a:t>appts</a:t>
            </a:r>
            <a:endParaRPr lang="en-US" dirty="0" smtClean="0"/>
          </a:p>
          <a:p>
            <a:pPr lvl="1"/>
            <a:r>
              <a:rPr lang="en-US" dirty="0" smtClean="0"/>
              <a:t>Weekly apps</a:t>
            </a:r>
          </a:p>
          <a:p>
            <a:pPr lvl="1"/>
            <a:r>
              <a:rPr lang="en-US" dirty="0" smtClean="0"/>
              <a:t>1-3 month stay in close proximity to Transplant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5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Early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36101"/>
            <a:ext cx="8118992" cy="4926253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Operative Death</a:t>
            </a:r>
          </a:p>
          <a:p>
            <a:pPr lvl="1"/>
            <a:r>
              <a:rPr lang="en-US" sz="2200" dirty="0" smtClean="0"/>
              <a:t>3-5%</a:t>
            </a:r>
          </a:p>
          <a:p>
            <a:r>
              <a:rPr lang="en-US" sz="2400" dirty="0" smtClean="0"/>
              <a:t>Primary </a:t>
            </a:r>
            <a:r>
              <a:rPr lang="en-US" sz="2400" dirty="0" smtClean="0"/>
              <a:t>Non-Function</a:t>
            </a:r>
          </a:p>
          <a:p>
            <a:pPr lvl="1"/>
            <a:r>
              <a:rPr lang="en-US" sz="2200" dirty="0" smtClean="0"/>
              <a:t>1-3%</a:t>
            </a:r>
          </a:p>
          <a:p>
            <a:r>
              <a:rPr lang="en-US" sz="2400" dirty="0" smtClean="0"/>
              <a:t>Post-op Bleeding</a:t>
            </a:r>
          </a:p>
          <a:p>
            <a:pPr lvl="1"/>
            <a:r>
              <a:rPr lang="en-US" sz="2200" dirty="0" smtClean="0"/>
              <a:t>5%</a:t>
            </a:r>
          </a:p>
          <a:p>
            <a:r>
              <a:rPr lang="en-US" sz="2400" dirty="0" smtClean="0"/>
              <a:t>Biliary Complications</a:t>
            </a:r>
          </a:p>
          <a:p>
            <a:pPr lvl="1"/>
            <a:r>
              <a:rPr lang="en-US" sz="2200" dirty="0" smtClean="0"/>
              <a:t>10-15</a:t>
            </a:r>
          </a:p>
          <a:p>
            <a:r>
              <a:rPr lang="en-US" sz="2400" dirty="0" smtClean="0"/>
              <a:t>Vascular Complications</a:t>
            </a:r>
          </a:p>
          <a:p>
            <a:pPr lvl="1"/>
            <a:r>
              <a:rPr lang="en-US" sz="2200" dirty="0" smtClean="0"/>
              <a:t>2-4%</a:t>
            </a:r>
          </a:p>
          <a:p>
            <a:r>
              <a:rPr lang="en-US" sz="2400" dirty="0" smtClean="0"/>
              <a:t>Post Op Infections</a:t>
            </a:r>
          </a:p>
          <a:p>
            <a:r>
              <a:rPr lang="en-US" sz="2400" dirty="0" smtClean="0"/>
              <a:t>Acute </a:t>
            </a:r>
            <a:r>
              <a:rPr lang="en-US" sz="2400" dirty="0" smtClean="0"/>
              <a:t>Rejection</a:t>
            </a:r>
          </a:p>
          <a:p>
            <a:pPr lvl="1"/>
            <a:r>
              <a:rPr lang="en-US" sz="2200" dirty="0" smtClean="0"/>
              <a:t>10-30%</a:t>
            </a:r>
            <a:endParaRPr lang="en-US" sz="2200" dirty="0" smtClean="0"/>
          </a:p>
        </p:txBody>
      </p:sp>
      <p:pic>
        <p:nvPicPr>
          <p:cNvPr id="4" name="Picture 3" descr="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83" y="1736101"/>
            <a:ext cx="3422369" cy="32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7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 Early </a:t>
            </a:r>
            <a:r>
              <a:rPr lang="en-US" dirty="0" smtClean="0"/>
              <a:t>Complications-</a:t>
            </a:r>
            <a:r>
              <a:rPr lang="en-US" smtClean="0"/>
              <a:t>Vasculcar</a:t>
            </a:r>
            <a:r>
              <a:rPr lang="en-US" dirty="0" smtClean="0"/>
              <a:t> </a:t>
            </a:r>
            <a:r>
              <a:rPr lang="en-US" dirty="0" smtClean="0"/>
              <a:t>2-4%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Hepatic Artery Thrombosis (HAT)</a:t>
            </a:r>
          </a:p>
          <a:p>
            <a:pPr lvl="2"/>
            <a:r>
              <a:rPr lang="en-US" dirty="0">
                <a:latin typeface="Arial" charset="0"/>
              </a:rPr>
              <a:t>Early vs. Late: 4 week cut-off period</a:t>
            </a:r>
          </a:p>
          <a:p>
            <a:pPr lvl="2"/>
            <a:r>
              <a:rPr lang="en-US" dirty="0" smtClean="0">
                <a:latin typeface="Arial" charset="0"/>
              </a:rPr>
              <a:t>Surgery</a:t>
            </a:r>
          </a:p>
          <a:p>
            <a:pPr lvl="2"/>
            <a:r>
              <a:rPr lang="en-US" dirty="0" smtClean="0">
                <a:latin typeface="Arial" charset="0"/>
              </a:rPr>
              <a:t>Relist </a:t>
            </a:r>
            <a:r>
              <a:rPr lang="en-US" dirty="0">
                <a:latin typeface="Arial" charset="0"/>
              </a:rPr>
              <a:t>patient Status 1 if &lt; 1 week from </a:t>
            </a:r>
            <a:r>
              <a:rPr lang="en-US" dirty="0" smtClean="0">
                <a:latin typeface="Arial" charset="0"/>
              </a:rPr>
              <a:t>LT</a:t>
            </a:r>
          </a:p>
          <a:p>
            <a:pPr lvl="2"/>
            <a:r>
              <a:rPr lang="en-US" dirty="0" smtClean="0">
                <a:latin typeface="Arial" charset="0"/>
              </a:rPr>
              <a:t>Re-Transplant-Late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Hepatic Artery Stenosis (HAS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2"/>
            <a:r>
              <a:rPr lang="en-US" dirty="0">
                <a:latin typeface="Arial" charset="0"/>
              </a:rPr>
              <a:t>Arterial Revision</a:t>
            </a:r>
          </a:p>
          <a:p>
            <a:pPr lvl="2"/>
            <a:r>
              <a:rPr lang="en-US" dirty="0">
                <a:latin typeface="Arial" charset="0"/>
              </a:rPr>
              <a:t>Stent </a:t>
            </a:r>
            <a:r>
              <a:rPr lang="en-US" dirty="0" smtClean="0">
                <a:latin typeface="Arial" charset="0"/>
              </a:rPr>
              <a:t>Placement</a:t>
            </a:r>
          </a:p>
          <a:p>
            <a:r>
              <a:rPr lang="en-US" dirty="0" smtClean="0">
                <a:latin typeface="Arial" charset="0"/>
              </a:rPr>
              <a:t>Portal Vein Stenosis/Thrombosis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3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 Early </a:t>
            </a:r>
            <a:r>
              <a:rPr lang="en-US" dirty="0" smtClean="0"/>
              <a:t>Complications-Biliary 10-15%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Biliary Anastomotic Strictures</a:t>
            </a:r>
          </a:p>
          <a:p>
            <a:pPr lvl="2"/>
            <a:r>
              <a:rPr lang="en-US" dirty="0">
                <a:latin typeface="Arial" charset="0"/>
              </a:rPr>
              <a:t>Technical problem</a:t>
            </a:r>
          </a:p>
          <a:p>
            <a:pPr lvl="2"/>
            <a:r>
              <a:rPr lang="en-US" dirty="0" err="1">
                <a:latin typeface="Arial" charset="0"/>
              </a:rPr>
              <a:t>Dx</a:t>
            </a:r>
            <a:r>
              <a:rPr lang="en-US" dirty="0">
                <a:latin typeface="Arial" charset="0"/>
              </a:rPr>
              <a:t>: rising </a:t>
            </a:r>
            <a:r>
              <a:rPr lang="en-US" dirty="0" err="1">
                <a:latin typeface="Arial" charset="0"/>
              </a:rPr>
              <a:t>canalicular</a:t>
            </a:r>
            <a:r>
              <a:rPr lang="en-US" dirty="0">
                <a:latin typeface="Arial" charset="0"/>
              </a:rPr>
              <a:t> enzymes, PTC/ERCP</a:t>
            </a:r>
          </a:p>
          <a:p>
            <a:pPr lvl="2"/>
            <a:r>
              <a:rPr lang="en-US" dirty="0">
                <a:latin typeface="Arial" charset="0"/>
              </a:rPr>
              <a:t>Operative revision</a:t>
            </a:r>
          </a:p>
          <a:p>
            <a:r>
              <a:rPr lang="en-US" dirty="0">
                <a:latin typeface="Arial" charset="0"/>
              </a:rPr>
              <a:t>Biliary Leak</a:t>
            </a:r>
          </a:p>
          <a:p>
            <a:pPr lvl="2"/>
            <a:r>
              <a:rPr lang="en-US" dirty="0">
                <a:latin typeface="Arial" charset="0"/>
              </a:rPr>
              <a:t>Rare, more often seen with split livers</a:t>
            </a:r>
          </a:p>
          <a:p>
            <a:pPr lvl="2"/>
            <a:r>
              <a:rPr lang="en-US" dirty="0" err="1">
                <a:latin typeface="Arial" charset="0"/>
              </a:rPr>
              <a:t>Dx</a:t>
            </a:r>
            <a:r>
              <a:rPr lang="en-US" dirty="0">
                <a:latin typeface="Arial" charset="0"/>
              </a:rPr>
              <a:t>: PTC/</a:t>
            </a:r>
            <a:r>
              <a:rPr lang="en-US" dirty="0" smtClean="0">
                <a:latin typeface="Arial" charset="0"/>
              </a:rPr>
              <a:t>ERCP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Rx: </a:t>
            </a:r>
          </a:p>
          <a:p>
            <a:pPr lvl="3"/>
            <a:r>
              <a:rPr lang="en-US" dirty="0">
                <a:latin typeface="Arial" charset="0"/>
              </a:rPr>
              <a:t>ERCP/stent with drainage</a:t>
            </a:r>
          </a:p>
          <a:p>
            <a:pPr lvl="3"/>
            <a:r>
              <a:rPr lang="en-US" dirty="0">
                <a:latin typeface="Arial" charset="0"/>
              </a:rPr>
              <a:t>Operative revision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7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Immunosuppression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Side-Effects/Long Term Effects of Immunosuppression</a:t>
            </a:r>
          </a:p>
          <a:p>
            <a:pPr lvl="1"/>
            <a:r>
              <a:rPr lang="en-US" dirty="0" err="1" smtClean="0"/>
              <a:t>Prograf</a:t>
            </a:r>
            <a:r>
              <a:rPr lang="en-US" dirty="0" smtClean="0"/>
              <a:t>/</a:t>
            </a:r>
            <a:r>
              <a:rPr lang="en-US" dirty="0" err="1" smtClean="0"/>
              <a:t>tacrolimus</a:t>
            </a:r>
            <a:endParaRPr lang="en-US" dirty="0" smtClean="0"/>
          </a:p>
          <a:p>
            <a:pPr lvl="1"/>
            <a:r>
              <a:rPr lang="en-US" dirty="0" smtClean="0"/>
              <a:t>Cyclosporine</a:t>
            </a:r>
          </a:p>
          <a:p>
            <a:pPr lvl="1"/>
            <a:r>
              <a:rPr lang="en-US" dirty="0" smtClean="0"/>
              <a:t>Cell </a:t>
            </a:r>
            <a:r>
              <a:rPr lang="en-US" dirty="0" err="1" smtClean="0"/>
              <a:t>Cept</a:t>
            </a:r>
            <a:r>
              <a:rPr lang="en-US" dirty="0" smtClean="0"/>
              <a:t>/</a:t>
            </a:r>
            <a:r>
              <a:rPr lang="en-US" dirty="0" err="1" smtClean="0"/>
              <a:t>Myfortic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Prednisone</a:t>
            </a:r>
            <a:endParaRPr lang="en-US" dirty="0"/>
          </a:p>
        </p:txBody>
      </p:sp>
      <p:pic>
        <p:nvPicPr>
          <p:cNvPr id="4" name="Picture 3" descr="transplant_drug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54" y="3295377"/>
            <a:ext cx="5295189" cy="31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1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</a:t>
            </a:r>
            <a:r>
              <a:rPr lang="en-US" dirty="0" smtClean="0"/>
              <a:t>When is time to pursue </a:t>
            </a:r>
            <a:r>
              <a:rPr lang="en-US" dirty="0" err="1" smtClean="0"/>
              <a:t>Tranplant</a:t>
            </a:r>
            <a:r>
              <a:rPr lang="en-US" dirty="0" smtClean="0"/>
              <a:t> Listing?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102915" cy="46256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Cirrhosis </a:t>
            </a:r>
          </a:p>
          <a:p>
            <a:pPr lvl="1"/>
            <a:r>
              <a:rPr lang="en-US" sz="2400" dirty="0" smtClean="0"/>
              <a:t>Compensated Cirrhosis</a:t>
            </a:r>
          </a:p>
          <a:p>
            <a:pPr lvl="1"/>
            <a:r>
              <a:rPr lang="en-US" sz="2400" dirty="0" smtClean="0"/>
              <a:t>Decompensated Cirrhosis: Complications of Portal Hypertension</a:t>
            </a:r>
          </a:p>
          <a:p>
            <a:pPr lvl="2"/>
            <a:r>
              <a:rPr lang="en-US" sz="2400" dirty="0" smtClean="0"/>
              <a:t>Ascites</a:t>
            </a:r>
          </a:p>
          <a:p>
            <a:pPr lvl="2"/>
            <a:r>
              <a:rPr lang="en-US" sz="2400" dirty="0" smtClean="0"/>
              <a:t>Encephalopathy</a:t>
            </a:r>
          </a:p>
          <a:p>
            <a:pPr lvl="2"/>
            <a:r>
              <a:rPr lang="en-US" sz="2400" dirty="0" smtClean="0"/>
              <a:t>Esophageal </a:t>
            </a:r>
            <a:r>
              <a:rPr lang="en-US" sz="2400" dirty="0" err="1" smtClean="0"/>
              <a:t>Varices</a:t>
            </a:r>
            <a:endParaRPr lang="en-US" sz="2400" dirty="0" smtClean="0"/>
          </a:p>
          <a:p>
            <a:pPr lvl="2"/>
            <a:r>
              <a:rPr lang="en-US" sz="2400" dirty="0" err="1" smtClean="0"/>
              <a:t>Hepato</a:t>
            </a:r>
            <a:r>
              <a:rPr lang="en-US" sz="2400" dirty="0" smtClean="0"/>
              <a:t>-renal Syndrome/</a:t>
            </a:r>
            <a:r>
              <a:rPr lang="en-US" sz="2400" dirty="0" err="1" smtClean="0"/>
              <a:t>Hepato</a:t>
            </a:r>
            <a:r>
              <a:rPr lang="en-US" sz="2400" dirty="0" smtClean="0"/>
              <a:t>-pulmonary/Porto-Pulmonary</a:t>
            </a:r>
          </a:p>
          <a:p>
            <a:pPr lvl="2"/>
            <a:r>
              <a:rPr lang="en-US" sz="2400" dirty="0" smtClean="0"/>
              <a:t>Hepatocellular Carcinoma:  </a:t>
            </a:r>
            <a:r>
              <a:rPr lang="en-US" sz="2400" dirty="0" smtClean="0"/>
              <a:t>HCC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7822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Long Term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Obesity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Hyperlipidemia</a:t>
            </a:r>
          </a:p>
          <a:p>
            <a:r>
              <a:rPr lang="en-US" dirty="0" smtClean="0"/>
              <a:t>Renal Dysfunction</a:t>
            </a:r>
          </a:p>
          <a:p>
            <a:r>
              <a:rPr lang="en-US" dirty="0" smtClean="0"/>
              <a:t>Bone Loss</a:t>
            </a:r>
          </a:p>
          <a:p>
            <a:r>
              <a:rPr lang="en-US" dirty="0" smtClean="0"/>
              <a:t>Cardiovascular Complications</a:t>
            </a:r>
          </a:p>
          <a:p>
            <a:r>
              <a:rPr lang="en-US" dirty="0" smtClean="0"/>
              <a:t>PSC Recurrence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69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 Long Term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206250"/>
            <a:ext cx="7556313" cy="4144963"/>
          </a:xfrm>
        </p:spPr>
        <p:txBody>
          <a:bodyPr/>
          <a:lstStyle/>
          <a:p>
            <a:r>
              <a:rPr lang="en-US" sz="2800" dirty="0" smtClean="0"/>
              <a:t>PSC Recurrence</a:t>
            </a:r>
          </a:p>
          <a:p>
            <a:pPr lvl="1"/>
            <a:r>
              <a:rPr lang="en-US" sz="2400" dirty="0" smtClean="0"/>
              <a:t>Estimated to occur in 20-25% of transplant recipients any where from 5-10 years post transplant.</a:t>
            </a:r>
          </a:p>
          <a:p>
            <a:pPr lvl="1"/>
            <a:r>
              <a:rPr lang="en-US" sz="2400" dirty="0" smtClean="0"/>
              <a:t>Largest meta-analysis reported a recurrence of 17% in 940 PSC patients</a:t>
            </a:r>
          </a:p>
          <a:p>
            <a:pPr lvl="1"/>
            <a:r>
              <a:rPr lang="en-US" sz="2400" dirty="0" smtClean="0"/>
              <a:t>Can lead to graft failure but this is rare.</a:t>
            </a:r>
          </a:p>
          <a:p>
            <a:pPr lvl="1"/>
            <a:r>
              <a:rPr lang="en-US" sz="2400" dirty="0" smtClean="0"/>
              <a:t>No proven preventative measures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40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4174"/>
            <a:ext cx="8070760" cy="4857979"/>
          </a:xfrm>
        </p:spPr>
        <p:txBody>
          <a:bodyPr/>
          <a:lstStyle/>
          <a:p>
            <a:r>
              <a:rPr lang="en-US" sz="2800" dirty="0" smtClean="0"/>
              <a:t>1 Year Survival:  90%</a:t>
            </a:r>
          </a:p>
          <a:p>
            <a:r>
              <a:rPr lang="en-US" sz="2800" dirty="0" smtClean="0"/>
              <a:t>5 Year Survival:  75-80%</a:t>
            </a:r>
          </a:p>
          <a:p>
            <a:r>
              <a:rPr lang="en-US" sz="2800" dirty="0" smtClean="0"/>
              <a:t>Very Long Term Survival</a:t>
            </a:r>
          </a:p>
          <a:p>
            <a:r>
              <a:rPr lang="en-US" sz="2800" dirty="0" smtClean="0"/>
              <a:t>Data on PSC Patient Post Transplant Survival</a:t>
            </a:r>
            <a:endParaRPr lang="en-US" sz="2800" dirty="0"/>
          </a:p>
          <a:p>
            <a:pPr lvl="1"/>
            <a:r>
              <a:rPr lang="en-US" sz="2400" dirty="0" smtClean="0"/>
              <a:t>Survival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         </a:t>
            </a:r>
            <a:r>
              <a:rPr lang="en-US" sz="2400" dirty="0" smtClean="0"/>
              <a:t>Deceased </a:t>
            </a:r>
            <a:r>
              <a:rPr lang="en-US" sz="2400" dirty="0" smtClean="0"/>
              <a:t>Donor        </a:t>
            </a:r>
            <a:r>
              <a:rPr lang="en-US" sz="2400" dirty="0" smtClean="0"/>
              <a:t>Living Donor</a:t>
            </a:r>
            <a:endParaRPr lang="en-US" sz="2400" dirty="0" smtClean="0"/>
          </a:p>
          <a:p>
            <a:pPr lvl="2"/>
            <a:r>
              <a:rPr lang="en-US" dirty="0" smtClean="0"/>
              <a:t>1 year                       93%                                   97.2%</a:t>
            </a:r>
          </a:p>
          <a:p>
            <a:pPr lvl="2"/>
            <a:r>
              <a:rPr lang="en-US" dirty="0" smtClean="0"/>
              <a:t>5 year                       87.5%                                95%</a:t>
            </a:r>
          </a:p>
        </p:txBody>
      </p:sp>
    </p:spTree>
    <p:extLst>
      <p:ext uri="{BB962C8B-B14F-4D97-AF65-F5344CB8AC3E}">
        <p14:creationId xmlns:p14="http://schemas.microsoft.com/office/powerpoint/2010/main" val="3467866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The Future/Other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Engineering</a:t>
            </a:r>
          </a:p>
          <a:p>
            <a:pPr lvl="1"/>
            <a:r>
              <a:rPr lang="en-US" dirty="0" smtClean="0"/>
              <a:t>Using a scaffold</a:t>
            </a:r>
          </a:p>
          <a:p>
            <a:pPr lvl="1"/>
            <a:r>
              <a:rPr lang="en-US" dirty="0" smtClean="0"/>
              <a:t>Infusing liver cells</a:t>
            </a:r>
          </a:p>
          <a:p>
            <a:pPr lvl="1"/>
            <a:r>
              <a:rPr lang="en-US" dirty="0" smtClean="0"/>
              <a:t>Cell signals to differentiate into the different cells/structures</a:t>
            </a:r>
          </a:p>
          <a:p>
            <a:pPr lvl="1"/>
            <a:r>
              <a:rPr lang="en-US" dirty="0" smtClean="0"/>
              <a:t>?In my career/lifetime?</a:t>
            </a:r>
          </a:p>
          <a:p>
            <a:r>
              <a:rPr lang="en-US" dirty="0" smtClean="0"/>
              <a:t>Liver Dialysis</a:t>
            </a:r>
          </a:p>
          <a:p>
            <a:pPr lvl="1"/>
            <a:r>
              <a:rPr lang="en-US" dirty="0" smtClean="0"/>
              <a:t>Bridge to Transplant</a:t>
            </a:r>
          </a:p>
          <a:p>
            <a:r>
              <a:rPr lang="en-US" dirty="0" smtClean="0"/>
              <a:t>Donor Liver Perfusion Machines</a:t>
            </a:r>
          </a:p>
          <a:p>
            <a:pPr lvl="1"/>
            <a:r>
              <a:rPr lang="en-US" dirty="0" smtClean="0"/>
              <a:t>Extend Time from Procurement to Transplant</a:t>
            </a:r>
          </a:p>
          <a:p>
            <a:pPr lvl="1"/>
            <a:r>
              <a:rPr lang="en-US" dirty="0" smtClean="0"/>
              <a:t>Salvage “Marginal Livers”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05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Our patients/Our Friends </a:t>
            </a:r>
            <a:endParaRPr lang="en-US" dirty="0"/>
          </a:p>
        </p:txBody>
      </p:sp>
      <p:pic>
        <p:nvPicPr>
          <p:cNvPr id="4" name="Content Placeholder 3" descr="Chris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b="22574"/>
          <a:stretch>
            <a:fillRect/>
          </a:stretch>
        </p:blipFill>
        <p:spPr>
          <a:xfrm>
            <a:off x="498474" y="1981200"/>
            <a:ext cx="8231534" cy="4609553"/>
          </a:xfrm>
        </p:spPr>
      </p:pic>
    </p:spTree>
    <p:extLst>
      <p:ext uri="{BB962C8B-B14F-4D97-AF65-F5344CB8AC3E}">
        <p14:creationId xmlns:p14="http://schemas.microsoft.com/office/powerpoint/2010/main" val="234994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Our patients/Our Friends </a:t>
            </a:r>
          </a:p>
        </p:txBody>
      </p:sp>
      <p:pic>
        <p:nvPicPr>
          <p:cNvPr id="4" name="Picture 3" descr="10917416_10152982532283818_137452888210657058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6" y="1832550"/>
            <a:ext cx="3318600" cy="2877427"/>
          </a:xfrm>
          <a:prstGeom prst="rect">
            <a:avLst/>
          </a:prstGeom>
        </p:spPr>
      </p:pic>
      <p:pic>
        <p:nvPicPr>
          <p:cNvPr id="5" name="Picture 4" descr="10959057_10152727870710963_5945966966495436937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99" y="1832551"/>
            <a:ext cx="3295888" cy="2877426"/>
          </a:xfrm>
          <a:prstGeom prst="rect">
            <a:avLst/>
          </a:prstGeom>
        </p:spPr>
      </p:pic>
      <p:pic>
        <p:nvPicPr>
          <p:cNvPr id="6" name="Picture 5" descr="11149501_10204146009914103_7127637113385118250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35" y="4179502"/>
            <a:ext cx="3135085" cy="2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46525_10151822701984390_213160328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" y="1880776"/>
            <a:ext cx="8553157" cy="46557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 Grinders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7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 Grinders</a:t>
            </a:r>
            <a:endParaRPr lang="en-US" dirty="0"/>
          </a:p>
        </p:txBody>
      </p:sp>
      <p:pic>
        <p:nvPicPr>
          <p:cNvPr id="3" name="Picture 2" descr="602822_10151822699719390_59935931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8" y="1929002"/>
            <a:ext cx="8167272" cy="46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quote-is-life-worth-living-it-all-depends-on-the-liver-william-james-934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2204798"/>
            <a:ext cx="8601389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4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 When is time to pursue </a:t>
            </a:r>
            <a:r>
              <a:rPr lang="en-US" dirty="0" smtClean="0"/>
              <a:t>Transplant </a:t>
            </a:r>
            <a:r>
              <a:rPr lang="en-US" dirty="0"/>
              <a:t>Listing?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83075"/>
            <a:ext cx="7556313" cy="4079077"/>
          </a:xfrm>
        </p:spPr>
        <p:txBody>
          <a:bodyPr/>
          <a:lstStyle/>
          <a:p>
            <a:pPr lvl="1"/>
            <a:r>
              <a:rPr lang="en-US" sz="2800" dirty="0"/>
              <a:t>Indications for Liver Transplant Listing Specific to PSC patients	</a:t>
            </a:r>
          </a:p>
          <a:p>
            <a:pPr lvl="2"/>
            <a:r>
              <a:rPr lang="en-US" sz="2800" dirty="0" smtClean="0"/>
              <a:t>Cholangitis</a:t>
            </a:r>
          </a:p>
          <a:p>
            <a:pPr lvl="2"/>
            <a:r>
              <a:rPr lang="en-US" sz="2800" dirty="0" err="1" smtClean="0"/>
              <a:t>Pruritis</a:t>
            </a:r>
            <a:endParaRPr lang="en-US" sz="2800" dirty="0"/>
          </a:p>
          <a:p>
            <a:pPr lvl="2"/>
            <a:r>
              <a:rPr lang="en-US" sz="2800" dirty="0" err="1"/>
              <a:t>Cholangiocarcinoma</a:t>
            </a:r>
            <a:r>
              <a:rPr lang="en-US" sz="2800" dirty="0"/>
              <a:t>:  Special Protocols/Tight Restrictions/Few Centers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6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Indications for Transplant Listing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Portal Hypertension</a:t>
            </a:r>
          </a:p>
          <a:p>
            <a:pPr lvl="1"/>
            <a:r>
              <a:rPr lang="en-US" dirty="0" smtClean="0"/>
              <a:t>Fibrotic Stiff Liver</a:t>
            </a:r>
          </a:p>
          <a:p>
            <a:pPr lvl="1"/>
            <a:r>
              <a:rPr lang="en-US" dirty="0" smtClean="0"/>
              <a:t>Toll Booth Analogy</a:t>
            </a:r>
          </a:p>
          <a:p>
            <a:pPr lvl="1"/>
            <a:r>
              <a:rPr lang="en-US" dirty="0" smtClean="0"/>
              <a:t>Hormonal Cascade</a:t>
            </a:r>
          </a:p>
          <a:p>
            <a:pPr lvl="1"/>
            <a:r>
              <a:rPr lang="en-US" dirty="0" smtClean="0"/>
              <a:t>Dilated and “Leaky”</a:t>
            </a:r>
          </a:p>
          <a:p>
            <a:pPr marL="457200" lvl="2" indent="0">
              <a:buNone/>
            </a:pPr>
            <a:r>
              <a:rPr lang="en-US" dirty="0" smtClean="0"/>
              <a:t>Venous System</a:t>
            </a:r>
            <a:r>
              <a:rPr lang="en-US" dirty="0"/>
              <a:t> </a:t>
            </a:r>
            <a:r>
              <a:rPr lang="en-US" dirty="0" smtClean="0"/>
              <a:t>Causing </a:t>
            </a:r>
          </a:p>
          <a:p>
            <a:pPr marL="457200" lvl="2" indent="0">
              <a:buNone/>
            </a:pPr>
            <a:r>
              <a:rPr lang="en-US" dirty="0" smtClean="0"/>
              <a:t>Downstream Symptoms</a:t>
            </a:r>
          </a:p>
          <a:p>
            <a:pPr marL="457200" lvl="2" indent="0">
              <a:buNone/>
            </a:pPr>
            <a:r>
              <a:rPr lang="en-US" dirty="0" smtClean="0"/>
              <a:t>Of Liver Disease</a:t>
            </a:r>
          </a:p>
        </p:txBody>
      </p:sp>
      <p:pic>
        <p:nvPicPr>
          <p:cNvPr id="4" name="Picture 5" descr="dist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36" y="1981200"/>
            <a:ext cx="480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03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Transplant:  Indications for Transplant Listing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Ascites</a:t>
            </a:r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47" y="2675467"/>
            <a:ext cx="3579040" cy="3737364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2675466"/>
            <a:ext cx="3766441" cy="37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7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 Indications for Transplant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Hepatic Encephalopathy</a:t>
            </a:r>
            <a:endParaRPr lang="en-US" dirty="0"/>
          </a:p>
        </p:txBody>
      </p:sp>
      <p:pic>
        <p:nvPicPr>
          <p:cNvPr id="4" name="Picture 3" descr="98e637fa984b117b36f71172870ce0b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74" y="2581835"/>
            <a:ext cx="5849662" cy="402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 Indications for Transplant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Esophageal </a:t>
            </a:r>
            <a:r>
              <a:rPr lang="en-US" dirty="0" err="1" smtClean="0"/>
              <a:t>Varices</a:t>
            </a:r>
            <a:r>
              <a:rPr lang="en-US" dirty="0" smtClean="0"/>
              <a:t>:  </a:t>
            </a:r>
            <a:r>
              <a:rPr lang="en-US" dirty="0" err="1" smtClean="0"/>
              <a:t>Nadolol</a:t>
            </a:r>
            <a:r>
              <a:rPr lang="en-US" dirty="0" smtClean="0"/>
              <a:t> and Banding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200710290905_34615_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7" y="2770624"/>
            <a:ext cx="4393592" cy="3911600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89" y="2623478"/>
            <a:ext cx="4585011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0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Transplant:  Indications for Transplant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Hepato</a:t>
            </a:r>
            <a:r>
              <a:rPr lang="en-US" dirty="0" smtClean="0"/>
              <a:t>-renal Syndrome</a:t>
            </a:r>
          </a:p>
          <a:p>
            <a:pPr lvl="1"/>
            <a:r>
              <a:rPr lang="en-US" dirty="0"/>
              <a:t>Reversible kidney failure</a:t>
            </a:r>
          </a:p>
          <a:p>
            <a:pPr marL="228600" lvl="1" indent="0">
              <a:buNone/>
            </a:pPr>
            <a:r>
              <a:rPr lang="en-US" dirty="0"/>
              <a:t> caused by worsening liver</a:t>
            </a:r>
          </a:p>
          <a:p>
            <a:pPr marL="228600" lvl="1" indent="0">
              <a:buNone/>
            </a:pPr>
            <a:r>
              <a:rPr lang="en-US" dirty="0"/>
              <a:t> </a:t>
            </a:r>
            <a:r>
              <a:rPr lang="en-US" dirty="0" smtClean="0"/>
              <a:t>failure.  Treatment OLT</a:t>
            </a:r>
          </a:p>
          <a:p>
            <a:r>
              <a:rPr lang="en-US" dirty="0" err="1" smtClean="0"/>
              <a:t>Hepato</a:t>
            </a:r>
            <a:r>
              <a:rPr lang="en-US" dirty="0" smtClean="0"/>
              <a:t>-Pulmonary Syndrome</a:t>
            </a:r>
          </a:p>
          <a:p>
            <a:pPr lvl="1"/>
            <a:r>
              <a:rPr lang="en-US" dirty="0" smtClean="0"/>
              <a:t>Hypoxemia-low blood oxygen levels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Porto-Pulmonary Syndrome</a:t>
            </a:r>
          </a:p>
          <a:p>
            <a:pPr lvl="1"/>
            <a:r>
              <a:rPr lang="en-US" dirty="0" smtClean="0"/>
              <a:t>Portal Hypertension and Pulmonary Hypertension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82" y="1981200"/>
            <a:ext cx="2480464" cy="1796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801" y="2652375"/>
            <a:ext cx="2193807" cy="1832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254" y="4902876"/>
            <a:ext cx="1893110" cy="176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5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4925</TotalTime>
  <Words>985</Words>
  <Application>Microsoft Macintosh PowerPoint</Application>
  <PresentationFormat>On-screen Show (4:3)</PresentationFormat>
  <Paragraphs>217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Advantage</vt:lpstr>
      <vt:lpstr>Liver Transplantation for PSC Patients</vt:lpstr>
      <vt:lpstr>Liver Transplant: The Journey to and Through Liver Transplant</vt:lpstr>
      <vt:lpstr>Liver Transplant:  When is time to pursue Tranplant Listing?</vt:lpstr>
      <vt:lpstr>Liver Transplant:  When is time to pursue Transplant Listing?</vt:lpstr>
      <vt:lpstr>Liver Transplant:  Indications for Transplant Listing</vt:lpstr>
      <vt:lpstr>Liver Transplant:  Indications for Transplant Listing</vt:lpstr>
      <vt:lpstr>Liver Transplant:  Indications for Transplant Listing</vt:lpstr>
      <vt:lpstr>Liver Transplant:  Indications for Transplant Listing</vt:lpstr>
      <vt:lpstr>Liver Transplant:  Indications for Transplant Listing</vt:lpstr>
      <vt:lpstr>Liver Transplant:  Indications for Transplant Listing</vt:lpstr>
      <vt:lpstr>Liver Transplant:  Indications for Transplant Listing</vt:lpstr>
      <vt:lpstr>Liver Transplant:  Indications for Transplant Listing</vt:lpstr>
      <vt:lpstr>Liver Transplant:  Transplant Listing Considerations</vt:lpstr>
      <vt:lpstr>Liver Transplant:  Donor Selection Considerations</vt:lpstr>
      <vt:lpstr>Liver Transplant: Donor Selection-Visualization</vt:lpstr>
      <vt:lpstr>Liver Transplant: Donor Selection-Visualization</vt:lpstr>
      <vt:lpstr>Liver Transplant: Donor Selection-Visualization</vt:lpstr>
      <vt:lpstr>Liver Transplant:  Donor Selection</vt:lpstr>
      <vt:lpstr>Liver Transplant:  Liver Offers</vt:lpstr>
      <vt:lpstr>Liver Transplant:  Liver Offers</vt:lpstr>
      <vt:lpstr>Liver Transplant:  Procurement</vt:lpstr>
      <vt:lpstr>Liver Transplant:  THE OPERATION</vt:lpstr>
      <vt:lpstr>Liver Transplant:  THE OPERATION</vt:lpstr>
      <vt:lpstr>Liver Transplant:  THE OPERATION</vt:lpstr>
      <vt:lpstr>Liver Transplant:  Post Op Recovery</vt:lpstr>
      <vt:lpstr>Liver Transplant:  Early Complications</vt:lpstr>
      <vt:lpstr>Liver Transplant:  Early Complications-Vasculcar 2-4%</vt:lpstr>
      <vt:lpstr>Liver Transplant:  Early Complications-Biliary 10-15%</vt:lpstr>
      <vt:lpstr>Liver Transplant:  Immunosuppression</vt:lpstr>
      <vt:lpstr>Liver Transplant:  Long Term Complications</vt:lpstr>
      <vt:lpstr>Liver Transplant:  Long Term Complications</vt:lpstr>
      <vt:lpstr>Liver Transplant:  Outcomes</vt:lpstr>
      <vt:lpstr>Liver Transplant:  The Future/Other Technologies</vt:lpstr>
      <vt:lpstr>Liver Transplant: Our patients/Our Friends </vt:lpstr>
      <vt:lpstr>Liver Transplant: Our patients/Our Friends </vt:lpstr>
      <vt:lpstr>The Organ Grinders</vt:lpstr>
      <vt:lpstr>The Organ Grinders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Transplant</dc:title>
  <dc:creator>Tiffany Anthony</dc:creator>
  <cp:lastModifiedBy>Tiffany Anthony</cp:lastModifiedBy>
  <cp:revision>79</cp:revision>
  <dcterms:created xsi:type="dcterms:W3CDTF">2015-04-18T13:46:17Z</dcterms:created>
  <dcterms:modified xsi:type="dcterms:W3CDTF">2015-04-25T12:43:38Z</dcterms:modified>
</cp:coreProperties>
</file>