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7" r:id="rId10"/>
    <p:sldId id="266" r:id="rId11"/>
    <p:sldId id="265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00A9-1D2D-42A5-B9AB-A727FE5920FE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ADB37-D456-46E5-81A3-CD6EEDD9B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0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MELD of 15</a:t>
            </a:r>
            <a:r>
              <a:rPr lang="en-US" baseline="0" dirty="0" smtClean="0"/>
              <a:t> has an expected mortality at 3 months of 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BAB06-2013-4378-B472-A9816B9178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often INR and </a:t>
            </a:r>
            <a:r>
              <a:rPr lang="en-US" dirty="0" err="1" smtClean="0"/>
              <a:t>creatinine</a:t>
            </a:r>
            <a:r>
              <a:rPr lang="en-US" dirty="0" smtClean="0"/>
              <a:t> are not elevated and when they become elevated the </a:t>
            </a:r>
            <a:r>
              <a:rPr lang="en-US" dirty="0" err="1" smtClean="0"/>
              <a:t>pts</a:t>
            </a:r>
            <a:r>
              <a:rPr lang="en-US" dirty="0" smtClean="0"/>
              <a:t> may not be candidate any longer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BAB06-2013-4378-B472-A9816B9178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18B0-0E33-47D2-A9A7-0D5FC273DC64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5514-8234-4CDA-86BE-56347EBC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8153400" cy="1470025"/>
          </a:xfrm>
        </p:spPr>
        <p:txBody>
          <a:bodyPr/>
          <a:lstStyle/>
          <a:p>
            <a:r>
              <a:rPr lang="en-US" dirty="0" smtClean="0"/>
              <a:t>Living Donor Liver Transplantation</a:t>
            </a:r>
            <a:br>
              <a:rPr lang="en-US" dirty="0" smtClean="0"/>
            </a:br>
            <a:r>
              <a:rPr lang="en-US" dirty="0" smtClean="0"/>
              <a:t>in PSC Patients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686800" cy="2590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Giuliano Testa, MD, FACS, MBA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Surgical Director, Living Donor Liver Transplantation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Baylor University Medical Center</a:t>
            </a:r>
          </a:p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Annette C. and Harold C. Simmons Transplant Institute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423" y="1956241"/>
            <a:ext cx="4238188" cy="316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66407"/>
            <a:ext cx="4439626" cy="316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5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Blood work and ABO</a:t>
            </a:r>
          </a:p>
          <a:p>
            <a:r>
              <a:rPr lang="en-US" dirty="0" smtClean="0"/>
              <a:t>MRCP/MRA</a:t>
            </a:r>
          </a:p>
          <a:p>
            <a:r>
              <a:rPr lang="en-US" dirty="0" smtClean="0"/>
              <a:t>Donor Advocate Team  (Social Worker, Hepatologist, Donor Advocate Physician) </a:t>
            </a:r>
          </a:p>
          <a:p>
            <a:r>
              <a:rPr lang="en-US" dirty="0" smtClean="0"/>
              <a:t>Liver biopsy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22" y="1600200"/>
            <a:ext cx="500204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6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002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Is living donor liver transplantation an option?</a:t>
            </a:r>
            <a:endParaRPr lang="en-US" dirty="0"/>
          </a:p>
          <a:p>
            <a:r>
              <a:rPr lang="en-US" dirty="0" smtClean="0"/>
              <a:t>When is living donor liver transplantation indicated?</a:t>
            </a:r>
          </a:p>
          <a:p>
            <a:r>
              <a:rPr lang="en-US" dirty="0" smtClean="0"/>
              <a:t>What is the expected outcome after living donor liver transplantation?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1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554162"/>
          </a:xfrm>
        </p:spPr>
        <p:txBody>
          <a:bodyPr>
            <a:normAutofit/>
          </a:bodyPr>
          <a:lstStyle/>
          <a:p>
            <a:r>
              <a:rPr lang="en-US" sz="4000" dirty="0"/>
              <a:t>When is living donor liver transplant indicated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Anytime liver transplant is indicated</a:t>
            </a:r>
          </a:p>
          <a:p>
            <a:r>
              <a:rPr lang="en-US" dirty="0"/>
              <a:t>A</a:t>
            </a:r>
            <a:r>
              <a:rPr lang="en-US" dirty="0" smtClean="0"/>
              <a:t>nytime the recipient can be a candidate for a living donor liver transplant and a donor is stepping forward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will make a patient not a candidate for a living donor liver transplant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209800"/>
          </a:xfrm>
        </p:spPr>
        <p:txBody>
          <a:bodyPr/>
          <a:lstStyle/>
          <a:p>
            <a:r>
              <a:rPr lang="en-US" dirty="0" smtClean="0"/>
              <a:t>poor renal function</a:t>
            </a:r>
          </a:p>
          <a:p>
            <a:r>
              <a:rPr lang="en-US" dirty="0" smtClean="0"/>
              <a:t>size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is and when is living donor liver transplantation </a:t>
            </a:r>
            <a:r>
              <a:rPr lang="en-US" sz="4000" dirty="0" smtClean="0"/>
              <a:t>indicated?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9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slides regarding living donor liver transplantation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Transplant when?</a:t>
            </a:r>
          </a:p>
          <a:p>
            <a:r>
              <a:rPr lang="en-US" dirty="0" smtClean="0"/>
              <a:t>Quality of life</a:t>
            </a:r>
          </a:p>
          <a:p>
            <a:r>
              <a:rPr lang="en-US" dirty="0" smtClean="0"/>
              <a:t>Survival</a:t>
            </a:r>
          </a:p>
          <a:p>
            <a:r>
              <a:rPr lang="en-US" dirty="0" smtClean="0"/>
              <a:t>Risk of cancer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Quality of life</a:t>
            </a:r>
          </a:p>
          <a:p>
            <a:r>
              <a:rPr lang="en-US" dirty="0" smtClean="0"/>
              <a:t>For some is not an indication to proceed to LTX*</a:t>
            </a:r>
          </a:p>
          <a:p>
            <a:r>
              <a:rPr lang="en-US" dirty="0" smtClean="0"/>
              <a:t>Decision taking into consideration: immediate risk; lifelong need for immunosuppression; risk of recurrence</a:t>
            </a:r>
          </a:p>
          <a:p>
            <a:r>
              <a:rPr lang="en-US" dirty="0" smtClean="0"/>
              <a:t>In my </a:t>
            </a:r>
            <a:r>
              <a:rPr lang="en-US" dirty="0" smtClean="0"/>
              <a:t>opinion, </a:t>
            </a:r>
            <a:r>
              <a:rPr lang="en-US" dirty="0" smtClean="0"/>
              <a:t>each case should be individually </a:t>
            </a:r>
            <a:r>
              <a:rPr lang="en-US" dirty="0" smtClean="0"/>
              <a:t>judged</a:t>
            </a:r>
          </a:p>
          <a:p>
            <a:endParaRPr lang="en-US" sz="1100" dirty="0"/>
          </a:p>
          <a:p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* Tamura S, </a:t>
            </a:r>
            <a:r>
              <a:rPr lang="en-US" sz="1100" i="1" dirty="0" smtClean="0"/>
              <a:t>World Journal of Gastroenterology</a:t>
            </a:r>
            <a:r>
              <a:rPr lang="en-US" sz="1100" dirty="0" smtClean="0"/>
              <a:t>, 2008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sz="8600" dirty="0" smtClean="0"/>
              <a:t>Survival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sz="8600" dirty="0" smtClean="0"/>
              <a:t>Decision can be based on crude MELD score; for some </a:t>
            </a:r>
            <a:r>
              <a:rPr lang="en-US" sz="8600" dirty="0" smtClean="0"/>
              <a:t>centers </a:t>
            </a:r>
            <a:r>
              <a:rPr lang="en-US" sz="8600" dirty="0" smtClean="0"/>
              <a:t>MELD &gt;15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sz="8600" dirty="0" smtClean="0"/>
              <a:t>When the risk of death by natural disease course is predicted to outweigh the risk of death of </a:t>
            </a:r>
            <a:r>
              <a:rPr lang="en-US" sz="8600" dirty="0" smtClean="0"/>
              <a:t>liver </a:t>
            </a:r>
            <a:r>
              <a:rPr lang="en-US" sz="8600" dirty="0"/>
              <a:t>t</a:t>
            </a:r>
            <a:r>
              <a:rPr lang="en-US" sz="8600" dirty="0" smtClean="0"/>
              <a:t>ransplant</a:t>
            </a:r>
            <a:endParaRPr lang="en-US" sz="8600" dirty="0" smtClean="0"/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sz="8600" dirty="0" smtClean="0"/>
              <a:t>Natural History: median survival form diagnosis 12 </a:t>
            </a:r>
            <a:r>
              <a:rPr lang="en-US" sz="8600" dirty="0" smtClean="0"/>
              <a:t>years*</a:t>
            </a:r>
            <a:endParaRPr lang="en-US" sz="8600" dirty="0" smtClean="0"/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sz="8600" dirty="0" smtClean="0"/>
              <a:t>In my </a:t>
            </a:r>
            <a:r>
              <a:rPr lang="en-US" sz="8600" dirty="0" smtClean="0"/>
              <a:t>opinion, </a:t>
            </a:r>
            <a:r>
              <a:rPr lang="en-US" sz="8600" dirty="0" smtClean="0"/>
              <a:t>MELD alone should not be the decisive </a:t>
            </a:r>
            <a:r>
              <a:rPr lang="en-US" sz="8600" dirty="0" smtClean="0"/>
              <a:t>factor</a:t>
            </a:r>
            <a:endParaRPr lang="en-US" sz="8600" dirty="0" smtClean="0"/>
          </a:p>
          <a:p>
            <a:pPr marL="0" indent="0">
              <a:buNone/>
            </a:pPr>
            <a:r>
              <a:rPr lang="en-US" sz="1200" dirty="0" smtClean="0"/>
              <a:t>						  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500" dirty="0" smtClean="0"/>
              <a:t>* </a:t>
            </a:r>
            <a:r>
              <a:rPr lang="en-US" sz="2500" dirty="0" err="1" smtClean="0"/>
              <a:t>Wiesner</a:t>
            </a:r>
            <a:r>
              <a:rPr lang="en-US" sz="2500" dirty="0" smtClean="0"/>
              <a:t> RH, </a:t>
            </a:r>
            <a:r>
              <a:rPr lang="en-US" sz="2500" i="1" dirty="0" smtClean="0"/>
              <a:t>Hepatology</a:t>
            </a:r>
            <a:r>
              <a:rPr lang="en-US" sz="2500" dirty="0" smtClean="0"/>
              <a:t> 1989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MELD does not correctly reflect the degree of illness in PSC patients </a:t>
            </a:r>
            <a:r>
              <a:rPr lang="en-US" dirty="0" smtClean="0"/>
              <a:t>(often </a:t>
            </a:r>
            <a:r>
              <a:rPr lang="en-US" dirty="0" smtClean="0"/>
              <a:t>very high bilirubin not accompanied by parallel increase in creatinine/INR)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6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Risk of Cancer</a:t>
            </a:r>
          </a:p>
          <a:p>
            <a:r>
              <a:rPr lang="en-US" dirty="0" smtClean="0"/>
              <a:t>Reported between 6% to 36% of patients</a:t>
            </a:r>
          </a:p>
          <a:p>
            <a:r>
              <a:rPr lang="en-US" dirty="0" smtClean="0"/>
              <a:t>Cancer significantly changes outcome</a:t>
            </a:r>
          </a:p>
          <a:p>
            <a:r>
              <a:rPr lang="en-US" dirty="0" smtClean="0"/>
              <a:t>Cohort of 171 patients, 25 (15%) developed CCC </a:t>
            </a:r>
          </a:p>
          <a:p>
            <a:r>
              <a:rPr lang="en-US" dirty="0" smtClean="0"/>
              <a:t>7/25 underwent transplantation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my opinion: the occurrence of new dominant </a:t>
            </a:r>
            <a:r>
              <a:rPr lang="en-US" dirty="0" smtClean="0"/>
              <a:t>stricture / </a:t>
            </a:r>
            <a:r>
              <a:rPr lang="en-US" dirty="0" smtClean="0"/>
              <a:t>change in existing stricture should prompt evaluation for LTX</a:t>
            </a:r>
          </a:p>
          <a:p>
            <a:pPr marL="0" indent="0">
              <a:buNone/>
            </a:pPr>
            <a:r>
              <a:rPr lang="en-US" sz="1400" dirty="0" smtClean="0"/>
              <a:t>			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Goldberg DS, </a:t>
            </a:r>
            <a:r>
              <a:rPr lang="en-US" sz="1400" i="1" dirty="0" smtClean="0"/>
              <a:t>Liver </a:t>
            </a:r>
            <a:r>
              <a:rPr lang="en-US" sz="1400" i="1" dirty="0" smtClean="0"/>
              <a:t>Transplantation</a:t>
            </a:r>
            <a:r>
              <a:rPr lang="en-US" sz="1400" dirty="0" smtClean="0"/>
              <a:t> </a:t>
            </a:r>
            <a:r>
              <a:rPr lang="en-US" sz="1400" dirty="0" smtClean="0"/>
              <a:t>2013; </a:t>
            </a:r>
            <a:r>
              <a:rPr lang="en-US" sz="1400" dirty="0" smtClean="0"/>
              <a:t> Goldberg DS, </a:t>
            </a:r>
            <a:r>
              <a:rPr lang="en-US" sz="1400" i="1" dirty="0" smtClean="0"/>
              <a:t>Transplantation</a:t>
            </a:r>
            <a:r>
              <a:rPr lang="en-US" sz="1400" dirty="0" smtClean="0"/>
              <a:t> 2011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 year 97.2%</a:t>
            </a:r>
          </a:p>
          <a:p>
            <a:pPr marL="0" indent="0">
              <a:buNone/>
            </a:pPr>
            <a:r>
              <a:rPr lang="en-US" dirty="0" smtClean="0"/>
              <a:t>3 years 95.4%</a:t>
            </a:r>
          </a:p>
          <a:p>
            <a:pPr marL="0" indent="0">
              <a:buNone/>
            </a:pPr>
            <a:r>
              <a:rPr lang="en-US" dirty="0" smtClean="0"/>
              <a:t>5 years 87.5%</a:t>
            </a:r>
          </a:p>
          <a:p>
            <a:pPr marL="0" indent="0">
              <a:buNone/>
            </a:pPr>
            <a:r>
              <a:rPr lang="en-US" dirty="0" smtClean="0"/>
              <a:t>Same/better than deceased donor liver transplant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err="1" smtClean="0"/>
              <a:t>Kashyap</a:t>
            </a:r>
            <a:r>
              <a:rPr lang="en-US" sz="1050" dirty="0" smtClean="0"/>
              <a:t> RJ, </a:t>
            </a:r>
            <a:r>
              <a:rPr lang="en-US" sz="1050" i="1" dirty="0" err="1" smtClean="0"/>
              <a:t>Gastrointest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Surg</a:t>
            </a:r>
            <a:r>
              <a:rPr lang="en-US" sz="1050" dirty="0" smtClean="0"/>
              <a:t> 2010</a:t>
            </a:r>
            <a:endParaRPr lang="en-US" sz="105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Wait times to LTX are longer for </a:t>
            </a:r>
            <a:r>
              <a:rPr lang="en-US" dirty="0" err="1" smtClean="0"/>
              <a:t>pts</a:t>
            </a:r>
            <a:r>
              <a:rPr lang="en-US" dirty="0" smtClean="0"/>
              <a:t> with PSC and became longer after MELD </a:t>
            </a:r>
            <a:r>
              <a:rPr lang="en-US" dirty="0" smtClean="0"/>
              <a:t>introduction*</a:t>
            </a:r>
            <a:endParaRPr lang="en-US" dirty="0" smtClean="0"/>
          </a:p>
          <a:p>
            <a:r>
              <a:rPr lang="en-US" dirty="0" smtClean="0"/>
              <a:t>PSC </a:t>
            </a:r>
            <a:r>
              <a:rPr lang="en-US" dirty="0" err="1" smtClean="0"/>
              <a:t>pts</a:t>
            </a:r>
            <a:r>
              <a:rPr lang="en-US" dirty="0" smtClean="0"/>
              <a:t> are more likely to receive </a:t>
            </a:r>
            <a:r>
              <a:rPr lang="en-US" dirty="0" smtClean="0"/>
              <a:t>an LDLT*</a:t>
            </a:r>
            <a:endParaRPr lang="en-US" dirty="0" smtClean="0"/>
          </a:p>
          <a:p>
            <a:r>
              <a:rPr lang="en-US" dirty="0" smtClean="0"/>
              <a:t>Lower risk of graft failure for </a:t>
            </a:r>
            <a:r>
              <a:rPr lang="en-US" dirty="0" smtClean="0"/>
              <a:t>LDLT </a:t>
            </a:r>
            <a:r>
              <a:rPr lang="en-US" dirty="0" smtClean="0"/>
              <a:t>vs </a:t>
            </a:r>
            <a:r>
              <a:rPr lang="en-US" dirty="0" smtClean="0"/>
              <a:t>LTX*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050" dirty="0" smtClean="0"/>
              <a:t> * Goldberg DS, </a:t>
            </a:r>
            <a:r>
              <a:rPr lang="en-US" sz="1050" i="1" dirty="0" smtClean="0"/>
              <a:t>Transplantation</a:t>
            </a:r>
            <a:r>
              <a:rPr lang="en-US" sz="1050" dirty="0" smtClean="0"/>
              <a:t> 2011; </a:t>
            </a:r>
            <a:r>
              <a:rPr lang="en-US" sz="1050" dirty="0" smtClean="0"/>
              <a:t>  Goldberg DS, </a:t>
            </a:r>
            <a:r>
              <a:rPr lang="en-US" sz="1050" i="1" dirty="0" smtClean="0"/>
              <a:t>Hepatology</a:t>
            </a:r>
            <a:r>
              <a:rPr lang="en-US" sz="1050" dirty="0" smtClean="0"/>
              <a:t> </a:t>
            </a:r>
            <a:r>
              <a:rPr lang="en-US" sz="1050" dirty="0" smtClean="0"/>
              <a:t>2014</a:t>
            </a:r>
            <a:endParaRPr lang="en-US" sz="105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9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53200"/>
            <a:ext cx="3829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An external file that holds a picture, illustration, etc.&#10;Object name is nihms315449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5" y="238124"/>
            <a:ext cx="573405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5334000"/>
            <a:ext cx="3609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85" y="6627495"/>
            <a:ext cx="2177415" cy="1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4488561" cy="28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512564" cy="28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5052060" cy="455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630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8763"/>
            <a:ext cx="3724275" cy="64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85" y="6627495"/>
            <a:ext cx="2177415" cy="1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" y="832485"/>
            <a:ext cx="4429125" cy="412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4" y="785581"/>
            <a:ext cx="4668717" cy="416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063092"/>
            <a:ext cx="6496050" cy="5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81775"/>
            <a:ext cx="256603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93837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Age 18-55 (rarely 55-60) </a:t>
            </a:r>
          </a:p>
          <a:p>
            <a:r>
              <a:rPr lang="en-US" dirty="0" smtClean="0"/>
              <a:t>Perfect physical and mental health</a:t>
            </a:r>
          </a:p>
          <a:p>
            <a:r>
              <a:rPr lang="en-US" dirty="0" smtClean="0"/>
              <a:t>Appropriate Liver Volume &amp; Anatomy (% resection less important than RDV/DW ratio or SLV) </a:t>
            </a:r>
          </a:p>
          <a:p>
            <a:r>
              <a:rPr lang="en-US" dirty="0" smtClean="0"/>
              <a:t>Emotional connection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09775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3775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458200" cy="4343400"/>
          </a:xfrm>
        </p:spPr>
        <p:txBody>
          <a:bodyPr>
            <a:noAutofit/>
          </a:bodyPr>
          <a:lstStyle/>
          <a:p>
            <a:pPr marL="0" lvl="4" eaLnBrk="1" hangingPunct="1">
              <a:buFontTx/>
              <a:buNone/>
            </a:pPr>
            <a:r>
              <a:rPr lang="en-US" sz="2800" b="1" dirty="0" smtClean="0">
                <a:ea typeface="ＭＳ Ｐゴシック" charset="-128"/>
                <a:cs typeface="Arial" pitchFamily="34" charset="0"/>
              </a:rPr>
              <a:t>Patients </a:t>
            </a:r>
            <a:r>
              <a:rPr lang="en-US" sz="2800" b="1" dirty="0" smtClean="0">
                <a:ea typeface="ＭＳ Ｐゴシック" charset="-128"/>
                <a:cs typeface="Arial" pitchFamily="34" charset="0"/>
              </a:rPr>
              <a:t>with:</a:t>
            </a:r>
          </a:p>
          <a:p>
            <a:pPr marL="228600" lvl="4" indent="-457200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  <a:cs typeface="Arial" pitchFamily="34" charset="0"/>
              </a:rPr>
              <a:t>Intractable ascites</a:t>
            </a:r>
          </a:p>
          <a:p>
            <a:pPr marL="228600" lvl="4" indent="-457200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  <a:cs typeface="Arial" pitchFamily="34" charset="0"/>
              </a:rPr>
              <a:t>Encephalopathy</a:t>
            </a:r>
          </a:p>
          <a:p>
            <a:pPr marL="228600" lvl="4" indent="-457200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  <a:cs typeface="Arial" pitchFamily="34" charset="0"/>
              </a:rPr>
              <a:t>Recurrent </a:t>
            </a:r>
            <a:r>
              <a:rPr lang="en-US" sz="2800" dirty="0" err="1" smtClean="0">
                <a:ea typeface="ＭＳ Ｐゴシック" charset="-128"/>
                <a:cs typeface="Arial" pitchFamily="34" charset="0"/>
              </a:rPr>
              <a:t>variceal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 bleeding</a:t>
            </a:r>
          </a:p>
          <a:p>
            <a:pPr marL="228600" lvl="4" indent="-457200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  <a:cs typeface="Arial" pitchFamily="34" charset="0"/>
              </a:rPr>
              <a:t>HCC over UNOS criteria</a:t>
            </a:r>
          </a:p>
          <a:p>
            <a:pPr marL="228600" lvl="4" indent="-457200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  <a:cs typeface="Arial" pitchFamily="34" charset="0"/>
              </a:rPr>
              <a:t>Cholestatic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liver disease</a:t>
            </a:r>
            <a:endParaRPr lang="en-US" sz="2800" dirty="0" smtClean="0">
              <a:ea typeface="ＭＳ Ｐゴシック" charset="-128"/>
              <a:cs typeface="Arial" pitchFamily="34" charset="0"/>
            </a:endParaRPr>
          </a:p>
          <a:p>
            <a:pPr marL="457200" lvl="4" indent="-457200">
              <a:buFont typeface="Arial" pitchFamily="34" charset="0"/>
              <a:buChar char="•"/>
            </a:pPr>
            <a:r>
              <a:rPr lang="en-US" sz="2800" dirty="0" smtClean="0">
                <a:ea typeface="ＭＳ Ｐゴシック" charset="-128"/>
                <a:cs typeface="Arial" pitchFamily="34" charset="0"/>
              </a:rPr>
              <a:t>In general, all patients with established cirrhosis,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low </a:t>
            </a:r>
            <a:r>
              <a:rPr lang="en-US" sz="2800" dirty="0" smtClean="0">
                <a:ea typeface="ＭＳ Ｐゴシック" charset="-128"/>
                <a:cs typeface="Arial" pitchFamily="34" charset="0"/>
              </a:rPr>
              <a:t>MELD, and a severely diminished quality of life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iving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onor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iver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ransplant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8382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2800" b="1" dirty="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Who are the best </a:t>
            </a:r>
            <a:r>
              <a:rPr lang="en-US" sz="2800" b="1" dirty="0" smtClean="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candidates</a:t>
            </a:r>
            <a:r>
              <a:rPr lang="en-US" sz="2800" b="1" dirty="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02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Why Living Donor Liver Transplantation?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 dirty="0" smtClean="0"/>
          </a:p>
        </p:txBody>
      </p:sp>
      <p:pic>
        <p:nvPicPr>
          <p:cNvPr id="32772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573706" cy="307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 rot="10800000" flipV="1">
            <a:off x="228600" y="5163056"/>
            <a:ext cx="4800600" cy="7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dirty="0"/>
              <a:t>In fact, the magnitude of mortality reduction was among the largest observed with any form of transplant intervention 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90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050" b="1" dirty="0" smtClean="0"/>
              <a:t>            A2ALL </a:t>
            </a:r>
            <a:r>
              <a:rPr lang="en-US" sz="1050" b="1" dirty="0"/>
              <a:t>Study Group </a:t>
            </a:r>
            <a:r>
              <a:rPr lang="en-US" sz="1050" b="1" i="1" dirty="0"/>
              <a:t>Gastroenterology</a:t>
            </a:r>
            <a:r>
              <a:rPr lang="en-US" sz="1050" b="1" dirty="0"/>
              <a:t> 2007, Pages 1806-1813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7671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H</a:t>
            </a:r>
            <a:r>
              <a:rPr lang="en-US" sz="2800" dirty="0" smtClean="0">
                <a:solidFill>
                  <a:schemeClr val="tx1"/>
                </a:solidFill>
              </a:rPr>
              <a:t>ow living donor liver transplant changes the scenario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marL="0" lvl="4" eaLnBrk="1" hangingPunct="1">
              <a:spcAft>
                <a:spcPts val="600"/>
              </a:spcAft>
              <a:buFontTx/>
              <a:buNone/>
            </a:pPr>
            <a:r>
              <a:rPr lang="en-US" sz="2800" dirty="0" smtClean="0">
                <a:ea typeface="ＭＳ Ｐゴシック" charset="-128"/>
                <a:cs typeface="Arial" pitchFamily="34" charset="0"/>
              </a:rPr>
              <a:t>It offers an opportunity to patients who: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cs typeface="Arial" pitchFamily="34" charset="0"/>
              </a:rPr>
              <a:t>have a little chance of receiving a cadaver liver transplant because they are “not sick enough”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cs typeface="Arial" pitchFamily="34" charset="0"/>
              </a:rPr>
              <a:t>do not qualify for cadaver liver transplant because of the nature of their liver disease (hepatocellular carcinoma, polycystic liver disease, etc.)  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iving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onor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iver</a:t>
            </a:r>
            <a:r>
              <a:rPr lang="en-US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ransplant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Living Donor Liver Transplant?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3951288"/>
          </a:xfrm>
        </p:spPr>
        <p:txBody>
          <a:bodyPr/>
          <a:lstStyle/>
          <a:p>
            <a:r>
              <a:rPr lang="en-US" dirty="0" smtClean="0"/>
              <a:t>Chronic lack of suitable deceased donors (only number increase in less quality organs)</a:t>
            </a:r>
          </a:p>
          <a:p>
            <a:r>
              <a:rPr lang="en-US" dirty="0" smtClean="0"/>
              <a:t>Increasing MELD at transplantation</a:t>
            </a:r>
          </a:p>
          <a:p>
            <a:r>
              <a:rPr lang="en-US" dirty="0" smtClean="0"/>
              <a:t>Tangible benefits for the recipients and for the transplant program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50" y="19050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6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953800"/>
              </p:ext>
            </p:extLst>
          </p:nvPr>
        </p:nvGraphicFramePr>
        <p:xfrm>
          <a:off x="4252990" y="1678058"/>
          <a:ext cx="4865759" cy="2768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3" imgW="5286502" imgH="3009900" progId="Excel.Sheet.8">
                  <p:embed/>
                </p:oleObj>
              </mc:Choice>
              <mc:Fallback>
                <p:oleObj name="Worksheet" r:id="rId3" imgW="5286502" imgH="3009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90" y="1678058"/>
                        <a:ext cx="4865759" cy="2768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797175" y="3359150"/>
            <a:ext cx="3063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4572000" y="1801185"/>
            <a:ext cx="161890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Arial Black" pitchFamily="34" charset="0"/>
                <a:ea typeface="Osaka" pitchFamily="-109" charset="-128"/>
              </a:rPr>
              <a:t>Rest Volume (ml)</a:t>
            </a: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6893160" y="4114800"/>
            <a:ext cx="213712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Arial Black" pitchFamily="34" charset="0"/>
                <a:ea typeface="Osaka" pitchFamily="-109" charset="-128"/>
              </a:rPr>
              <a:t>Regeneration 3 Months</a:t>
            </a:r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7653338" y="3530600"/>
            <a:ext cx="847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9" charset="0"/>
              <a:ea typeface="+mn-ea"/>
            </a:endParaRP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7764463" y="3581400"/>
            <a:ext cx="84613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 Black" pitchFamily="34" charset="0"/>
                <a:ea typeface="Osaka" pitchFamily="-109" charset="-128"/>
              </a:rPr>
              <a:t>Mean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176463" y="358914"/>
            <a:ext cx="488315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4284A"/>
                </a:solidFill>
                <a:ea typeface="Osaka" pitchFamily="-109" charset="-128"/>
              </a:rPr>
              <a:t>Regeneration n=40</a:t>
            </a:r>
            <a:endParaRPr lang="en-US" sz="4400" b="1" dirty="0">
              <a:solidFill>
                <a:srgbClr val="F4284A"/>
              </a:solidFill>
              <a:ea typeface="Osaka" pitchFamily="-109" charset="-128"/>
            </a:endParaRP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4258305" y="1752600"/>
            <a:ext cx="595035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200" b="1" dirty="0" smtClean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endParaRPr lang="en-US" sz="1200" b="1" dirty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r>
              <a:rPr lang="en-US" sz="1200" b="1" dirty="0" smtClean="0">
                <a:latin typeface="Arial Black" pitchFamily="34" charset="0"/>
                <a:ea typeface="Osaka" pitchFamily="-109" charset="-128"/>
              </a:rPr>
              <a:t>2000</a:t>
            </a:r>
            <a:endParaRPr lang="en-US" sz="1200" b="1" dirty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endParaRPr lang="en-US" sz="1200" b="1" dirty="0" smtClean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endParaRPr lang="en-US" sz="1200" b="1" dirty="0" smtClean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r>
              <a:rPr lang="en-US" sz="1200" b="1" dirty="0" smtClean="0">
                <a:latin typeface="Arial Black" pitchFamily="34" charset="0"/>
                <a:ea typeface="Osaka" pitchFamily="-109" charset="-128"/>
              </a:rPr>
              <a:t>1500</a:t>
            </a:r>
            <a:endParaRPr lang="en-US" sz="1200" b="1" dirty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endParaRPr lang="en-US" sz="1200" b="1" dirty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endParaRPr lang="en-US" sz="1200" b="1" dirty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r>
              <a:rPr lang="en-US" sz="1200" b="1" dirty="0">
                <a:latin typeface="Arial Black" pitchFamily="34" charset="0"/>
                <a:ea typeface="Osaka" pitchFamily="-109" charset="-128"/>
              </a:rPr>
              <a:t>1000</a:t>
            </a:r>
          </a:p>
          <a:p>
            <a:pPr>
              <a:defRPr/>
            </a:pPr>
            <a:endParaRPr lang="en-US" sz="1200" b="1" dirty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endParaRPr lang="en-US" sz="1200" b="1" dirty="0">
              <a:latin typeface="Arial Black" pitchFamily="34" charset="0"/>
              <a:ea typeface="Osaka" pitchFamily="-109" charset="-128"/>
            </a:endParaRPr>
          </a:p>
          <a:p>
            <a:pPr>
              <a:defRPr/>
            </a:pPr>
            <a:r>
              <a:rPr lang="en-US" sz="1200" b="1" dirty="0">
                <a:latin typeface="Arial Black" pitchFamily="34" charset="0"/>
                <a:ea typeface="Osaka" pitchFamily="-109" charset="-128"/>
              </a:rPr>
              <a:t> 500</a:t>
            </a: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727048" cy="307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11166" y="52578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4284A"/>
                </a:solidFill>
              </a:rPr>
              <a:t>Volumetric and Functional Recovery of the Liver After</a:t>
            </a:r>
          </a:p>
          <a:p>
            <a:pPr algn="ctr"/>
            <a:r>
              <a:rPr lang="en-US" sz="1400" dirty="0">
                <a:solidFill>
                  <a:srgbClr val="F4284A"/>
                </a:solidFill>
              </a:rPr>
              <a:t>Right Hepatectomy for Living Donation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6400800"/>
            <a:ext cx="4385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/>
              <a:t>Liver Transplantation, </a:t>
            </a:r>
            <a:r>
              <a:rPr lang="en-US" sz="1200" b="1" i="1" dirty="0" err="1"/>
              <a:t>Vol</a:t>
            </a:r>
            <a:r>
              <a:rPr lang="en-US" sz="1200" b="1" i="1" dirty="0"/>
              <a:t> 10, No 8 (August), 2004: pp 1024–1029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11167" y="5791200"/>
            <a:ext cx="4384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i="1" dirty="0"/>
              <a:t>Silvio </a:t>
            </a:r>
            <a:r>
              <a:rPr lang="en-US" sz="1200" i="1" dirty="0" err="1"/>
              <a:t>Nadalin</a:t>
            </a:r>
            <a:r>
              <a:rPr lang="en-US" sz="1200" i="1" dirty="0" smtClean="0"/>
              <a:t>, </a:t>
            </a:r>
            <a:r>
              <a:rPr lang="en-US" sz="1200" i="1" dirty="0"/>
              <a:t>Giuliano Testa</a:t>
            </a:r>
            <a:r>
              <a:rPr lang="en-US" sz="1200" i="1" dirty="0" smtClean="0"/>
              <a:t>, </a:t>
            </a:r>
            <a:r>
              <a:rPr lang="en-US" sz="1200" i="1" dirty="0"/>
              <a:t>Massimo </a:t>
            </a:r>
            <a:r>
              <a:rPr lang="en-US" sz="1200" i="1" dirty="0" err="1" smtClean="0"/>
              <a:t>SMalago</a:t>
            </a:r>
            <a:r>
              <a:rPr lang="en-US" sz="1200" i="1" dirty="0" smtClean="0"/>
              <a:t>´, </a:t>
            </a:r>
            <a:r>
              <a:rPr lang="en-US" sz="1200" i="1" dirty="0" err="1"/>
              <a:t>Mechtild</a:t>
            </a:r>
            <a:r>
              <a:rPr lang="en-US" sz="1200" i="1" dirty="0"/>
              <a:t> </a:t>
            </a:r>
            <a:r>
              <a:rPr lang="en-US" sz="1200" i="1" dirty="0" err="1"/>
              <a:t>Beste</a:t>
            </a:r>
            <a:r>
              <a:rPr lang="en-US" sz="1200" i="1" dirty="0" smtClean="0"/>
              <a:t>, Andrea </a:t>
            </a:r>
            <a:r>
              <a:rPr lang="en-US" sz="1200" i="1" dirty="0"/>
              <a:t>Frilling</a:t>
            </a:r>
            <a:r>
              <a:rPr lang="en-US" sz="1200" i="1" dirty="0" smtClean="0"/>
              <a:t>, </a:t>
            </a:r>
            <a:r>
              <a:rPr lang="en-US" sz="1200" i="1" dirty="0" err="1"/>
              <a:t>Thobias</a:t>
            </a:r>
            <a:r>
              <a:rPr lang="en-US" sz="1200" i="1" dirty="0"/>
              <a:t> Schroeder</a:t>
            </a:r>
            <a:r>
              <a:rPr lang="en-US" sz="1200" i="1" dirty="0" smtClean="0"/>
              <a:t>, </a:t>
            </a:r>
            <a:r>
              <a:rPr lang="en-US" sz="1200" i="1" dirty="0" err="1"/>
              <a:t>Christoph</a:t>
            </a:r>
            <a:r>
              <a:rPr lang="en-US" sz="1200" i="1" dirty="0"/>
              <a:t> </a:t>
            </a:r>
            <a:r>
              <a:rPr lang="en-US" sz="1200" i="1" dirty="0" err="1"/>
              <a:t>Jochum</a:t>
            </a:r>
            <a:r>
              <a:rPr lang="en-US" sz="1200" i="1" dirty="0" smtClean="0"/>
              <a:t>, Guido </a:t>
            </a:r>
            <a:r>
              <a:rPr lang="en-US" sz="1200" i="1" dirty="0" err="1"/>
              <a:t>Gerken</a:t>
            </a:r>
            <a:r>
              <a:rPr lang="en-US" sz="1200" i="1" dirty="0" smtClean="0"/>
              <a:t>, </a:t>
            </a:r>
            <a:r>
              <a:rPr lang="en-US" sz="1200" i="1" dirty="0"/>
              <a:t>and </a:t>
            </a:r>
            <a:r>
              <a:rPr lang="en-US" sz="1200" i="1" dirty="0" err="1"/>
              <a:t>Christoph</a:t>
            </a:r>
            <a:r>
              <a:rPr lang="en-US" sz="1200" i="1" dirty="0"/>
              <a:t> E. </a:t>
            </a:r>
            <a:r>
              <a:rPr lang="en-US" sz="1200" i="1" dirty="0" err="1" smtClean="0"/>
              <a:t>Broelsch</a:t>
            </a:r>
            <a:endParaRPr lang="en-US" sz="1200" i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8296"/>
            <a:ext cx="1987906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69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726</Words>
  <Application>Microsoft Office PowerPoint</Application>
  <PresentationFormat>On-screen Show (4:3)</PresentationFormat>
  <Paragraphs>124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Worksheet</vt:lpstr>
      <vt:lpstr>Living Donor Liver Transplantation in PSC Patients </vt:lpstr>
      <vt:lpstr>PowerPoint Presentation</vt:lpstr>
      <vt:lpstr>Donor</vt:lpstr>
      <vt:lpstr> </vt:lpstr>
      <vt:lpstr>Why Living Donor Liver Transplantation?</vt:lpstr>
      <vt:lpstr>How living donor liver transplant changes the scenario</vt:lpstr>
      <vt:lpstr>Why Living Donor Liver Transplant?</vt:lpstr>
      <vt:lpstr>PowerPoint Presentation</vt:lpstr>
      <vt:lpstr>PowerPoint Presentation</vt:lpstr>
      <vt:lpstr>PowerPoint Presentation</vt:lpstr>
      <vt:lpstr>Donor </vt:lpstr>
      <vt:lpstr>PowerPoint Presentation</vt:lpstr>
      <vt:lpstr>PowerPoint Presentation</vt:lpstr>
      <vt:lpstr>When is living donor liver transplant indicated?</vt:lpstr>
      <vt:lpstr>What will make a patient not a candidate for a living donor liver transplant?</vt:lpstr>
      <vt:lpstr>What is and when is living donor liver transplantation indicated?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Health Care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 PARTNERS LDLT</dc:title>
  <dc:creator>Testa, Giuliano</dc:creator>
  <cp:lastModifiedBy>Eggold, Ann</cp:lastModifiedBy>
  <cp:revision>21</cp:revision>
  <cp:lastPrinted>2015-04-22T17:16:40Z</cp:lastPrinted>
  <dcterms:created xsi:type="dcterms:W3CDTF">2015-04-22T15:17:04Z</dcterms:created>
  <dcterms:modified xsi:type="dcterms:W3CDTF">2015-04-23T19:12:02Z</dcterms:modified>
</cp:coreProperties>
</file>